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 id="2147483666" r:id="rId5"/>
  </p:sldMasterIdLst>
  <p:notesMasterIdLst>
    <p:notesMasterId r:id="rId14"/>
  </p:notesMasterIdLst>
  <p:sldIdLst>
    <p:sldId id="258" r:id="rId6"/>
    <p:sldId id="256" r:id="rId7"/>
    <p:sldId id="257" r:id="rId8"/>
    <p:sldId id="259" r:id="rId9"/>
    <p:sldId id="260" r:id="rId10"/>
    <p:sldId id="264" r:id="rId11"/>
    <p:sldId id="263" r:id="rId12"/>
    <p:sldId id="262"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Greiner, Ashley L. (CDC/CGH/DGHP)" initials="GAL(" lastIdx="1" clrIdx="0">
    <p:extLst/>
  </p:cmAuthor>
  <p:cmAuthor id="2" name="Neatherlin, John C. (CDC/CGH/DGHP)" initials="NJC(" lastIdx="2" clrIdx="1">
    <p:extLst>
      <p:ext uri="{19B8F6BF-5375-455C-9EA6-DF929625EA0E}">
        <p15:presenceInfo xmlns:p15="http://schemas.microsoft.com/office/powerpoint/2012/main" userId="S-1-5-21-1207783550-2075000910-922709458-192755" providerId="AD"/>
      </p:ext>
    </p:extLst>
  </p:cmAuthor>
  <p:cmAuthor id="3" name="nmq1" initials="nmq1" lastIdx="3" clrIdx="2">
    <p:extLst>
      <p:ext uri="{19B8F6BF-5375-455C-9EA6-DF929625EA0E}">
        <p15:presenceInfo xmlns:p15="http://schemas.microsoft.com/office/powerpoint/2012/main" userId="nmq1"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96" d="100"/>
          <a:sy n="96" d="100"/>
        </p:scale>
        <p:origin x="78" y="7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presProps" Target="presProps.xml"/><Relationship Id="rId20" Type="http://schemas.microsoft.com/office/2015/10/relationships/revisionInfo" Target="revisionInfo.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2.xml"/><Relationship Id="rId15" Type="http://schemas.openxmlformats.org/officeDocument/2006/relationships/commentAuthors" Target="commentAuthors.xml"/><Relationship Id="rId10" Type="http://schemas.openxmlformats.org/officeDocument/2006/relationships/slide" Target="slides/slide5.xml"/><Relationship Id="rId19"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notesMaster" Target="notesMasters/notesMaster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633BAB6-E051-4A0B-895A-C860CC3F5AA2}" type="datetimeFigureOut">
              <a:rPr lang="en-GB" smtClean="0"/>
              <a:t>15/05/2018</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140AB0D4-8D40-463C-A26C-2D967D314CBC}" type="slidenum">
              <a:rPr lang="en-GB" smtClean="0"/>
              <a:t>‹#›</a:t>
            </a:fld>
            <a:endParaRPr lang="en-GB"/>
          </a:p>
        </p:txBody>
      </p:sp>
    </p:spTree>
    <p:extLst>
      <p:ext uri="{BB962C8B-B14F-4D97-AF65-F5344CB8AC3E}">
        <p14:creationId xmlns:p14="http://schemas.microsoft.com/office/powerpoint/2010/main" val="262732660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7"/>
          <p:cNvSpPr>
            <a:spLocks noGrp="1" noChangeArrowheads="1"/>
          </p:cNvSpPr>
          <p:nvPr>
            <p:ph type="sldNum" sz="quarter" idx="5"/>
          </p:nvPr>
        </p:nvSpPr>
        <p:spPr>
          <a:noFill/>
        </p:spPr>
        <p:txBody>
          <a:bodyPr/>
          <a:lstStyle>
            <a:lvl1pPr eaLnBrk="0" hangingPunct="0">
              <a:spcBef>
                <a:spcPct val="30000"/>
              </a:spcBef>
              <a:defRPr sz="1200">
                <a:solidFill>
                  <a:schemeClr val="tx1"/>
                </a:solidFill>
                <a:latin typeface="Arial" charset="0"/>
              </a:defRPr>
            </a:lvl1pPr>
            <a:lvl2pPr marL="742950" indent="-285750" eaLnBrk="0" hangingPunct="0">
              <a:spcBef>
                <a:spcPct val="30000"/>
              </a:spcBef>
              <a:defRPr sz="1200">
                <a:solidFill>
                  <a:schemeClr val="tx1"/>
                </a:solidFill>
                <a:latin typeface="Arial" charset="0"/>
              </a:defRPr>
            </a:lvl2pPr>
            <a:lvl3pPr marL="1143000" indent="-228600" eaLnBrk="0" hangingPunct="0">
              <a:spcBef>
                <a:spcPct val="30000"/>
              </a:spcBef>
              <a:defRPr sz="1200">
                <a:solidFill>
                  <a:schemeClr val="tx1"/>
                </a:solidFill>
                <a:latin typeface="Arial" charset="0"/>
              </a:defRPr>
            </a:lvl3pPr>
            <a:lvl4pPr marL="1600200" indent="-228600" eaLnBrk="0" hangingPunct="0">
              <a:spcBef>
                <a:spcPct val="30000"/>
              </a:spcBef>
              <a:defRPr sz="1200">
                <a:solidFill>
                  <a:schemeClr val="tx1"/>
                </a:solidFill>
                <a:latin typeface="Arial" charset="0"/>
              </a:defRPr>
            </a:lvl4pPr>
            <a:lvl5pPr marL="2057400" indent="-228600" eaLnBrk="0" hangingPunct="0">
              <a:spcBef>
                <a:spcPct val="30000"/>
              </a:spcBef>
              <a:defRPr sz="1200">
                <a:solidFill>
                  <a:schemeClr val="tx1"/>
                </a:solidFill>
                <a:latin typeface="Arial" charset="0"/>
              </a:defRPr>
            </a:lvl5pPr>
            <a:lvl6pPr marL="2514600" indent="-228600" eaLnBrk="0" fontAlgn="base" hangingPunct="0">
              <a:spcBef>
                <a:spcPct val="30000"/>
              </a:spcBef>
              <a:spcAft>
                <a:spcPct val="0"/>
              </a:spcAft>
              <a:defRPr sz="1200">
                <a:solidFill>
                  <a:schemeClr val="tx1"/>
                </a:solidFill>
                <a:latin typeface="Arial" charset="0"/>
              </a:defRPr>
            </a:lvl6pPr>
            <a:lvl7pPr marL="2971800" indent="-228600" eaLnBrk="0" fontAlgn="base" hangingPunct="0">
              <a:spcBef>
                <a:spcPct val="30000"/>
              </a:spcBef>
              <a:spcAft>
                <a:spcPct val="0"/>
              </a:spcAft>
              <a:defRPr sz="1200">
                <a:solidFill>
                  <a:schemeClr val="tx1"/>
                </a:solidFill>
                <a:latin typeface="Arial" charset="0"/>
              </a:defRPr>
            </a:lvl7pPr>
            <a:lvl8pPr marL="3429000" indent="-228600" eaLnBrk="0" fontAlgn="base" hangingPunct="0">
              <a:spcBef>
                <a:spcPct val="30000"/>
              </a:spcBef>
              <a:spcAft>
                <a:spcPct val="0"/>
              </a:spcAft>
              <a:defRPr sz="1200">
                <a:solidFill>
                  <a:schemeClr val="tx1"/>
                </a:solidFill>
                <a:latin typeface="Arial" charset="0"/>
              </a:defRPr>
            </a:lvl8pPr>
            <a:lvl9pPr marL="3886200" indent="-228600" eaLnBrk="0" fontAlgn="base" hangingPunct="0">
              <a:spcBef>
                <a:spcPct val="30000"/>
              </a:spcBef>
              <a:spcAft>
                <a:spcPct val="0"/>
              </a:spcAft>
              <a:defRPr sz="1200">
                <a:solidFill>
                  <a:schemeClr val="tx1"/>
                </a:solidFill>
                <a:latin typeface="Arial" charset="0"/>
              </a:defRPr>
            </a:lvl9pPr>
          </a:lstStyle>
          <a:p>
            <a:pPr eaLnBrk="1" hangingPunct="1">
              <a:spcBef>
                <a:spcPct val="0"/>
              </a:spcBef>
            </a:pPr>
            <a:fld id="{BBB059D1-56EA-4E5D-8895-84099915A816}" type="slidenum">
              <a:rPr lang="en-US" altLang="en-US" smtClean="0"/>
              <a:pPr eaLnBrk="1" hangingPunct="1">
                <a:spcBef>
                  <a:spcPct val="0"/>
                </a:spcBef>
              </a:pPr>
              <a:t>1</a:t>
            </a:fld>
            <a:endParaRPr lang="en-US" altLang="en-US" dirty="0"/>
          </a:p>
        </p:txBody>
      </p:sp>
      <p:sp>
        <p:nvSpPr>
          <p:cNvPr id="39939" name="Rectangle 2"/>
          <p:cNvSpPr>
            <a:spLocks noGrp="1" noRot="1" noChangeAspect="1" noChangeArrowheads="1" noTextEdit="1"/>
          </p:cNvSpPr>
          <p:nvPr>
            <p:ph type="sldImg"/>
          </p:nvPr>
        </p:nvSpPr>
        <p:spPr>
          <a:ln/>
        </p:spPr>
      </p:sp>
      <p:sp>
        <p:nvSpPr>
          <p:cNvPr id="39940" name="Rectangle 3"/>
          <p:cNvSpPr>
            <a:spLocks noGrp="1" noChangeArrowheads="1"/>
          </p:cNvSpPr>
          <p:nvPr>
            <p:ph type="body" idx="1"/>
          </p:nvPr>
        </p:nvSpPr>
        <p:spPr>
          <a:noFill/>
        </p:spPr>
        <p:txBody>
          <a:bodyPr/>
          <a:lstStyle/>
          <a:p>
            <a:pPr eaLnBrk="1" hangingPunct="1"/>
            <a:endParaRPr lang="en-US" altLang="en-US" dirty="0"/>
          </a:p>
        </p:txBody>
      </p:sp>
    </p:spTree>
    <p:extLst>
      <p:ext uri="{BB962C8B-B14F-4D97-AF65-F5344CB8AC3E}">
        <p14:creationId xmlns:p14="http://schemas.microsoft.com/office/powerpoint/2010/main" val="202359628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8AB0FEEF-9E21-4B14-B71E-E3CB8C182400}"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22084933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titleOnly" preserve="1">
  <p:cSld name="2_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24992462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1_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8AB0FEEF-9E21-4B14-B71E-E3CB8C182400}"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255063073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AB0FEEF-9E21-4B14-B71E-E3CB8C182400}" type="datetimeFigureOut">
              <a:rPr lang="en-GB" smtClean="0"/>
              <a:t>15/05/2018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165292481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Only" preserve="1">
  <p:cSld name="3_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249924622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8AB0FEEF-9E21-4B14-B71E-E3CB8C182400}" type="datetimeFigureOut">
              <a:rPr lang="en-GB" smtClean="0"/>
              <a:t>15/05/2018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386967499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8AB0FEEF-9E21-4B14-B71E-E3CB8C182400}" type="datetimeFigureOut">
              <a:rPr lang="en-GB" smtClean="0"/>
              <a:t>15/05/2018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31178318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8AB0FEEF-9E21-4B14-B71E-E3CB8C182400}"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1369936582"/>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8AB0FEEF-9E21-4B14-B71E-E3CB8C182400}"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3357906331"/>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463201455"/>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A68FF051-9916-4C1B-B67B-7E0B809352EA}"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333278876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Only" preserve="1">
  <p:cSld name="1_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385943080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25945248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8AB0FEEF-9E21-4B14-B71E-E3CB8C182400}"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419054812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8AB0FEEF-9E21-4B14-B71E-E3CB8C182400}"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183169359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8AB0FEEF-9E21-4B14-B71E-E3CB8C182400}" type="datetimeFigureOut">
              <a:rPr lang="en-GB" smtClean="0"/>
              <a:t>15/05/2018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280470727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8AB0FEEF-9E21-4B14-B71E-E3CB8C182400}" type="datetimeFigureOut">
              <a:rPr lang="en-GB" smtClean="0"/>
              <a:t>15/05/2018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3129556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8AB0FEEF-9E21-4B14-B71E-E3CB8C182400}" type="datetimeFigureOut">
              <a:rPr lang="en-GB" smtClean="0"/>
              <a:t>15/05/2018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140102977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8AB0FEEF-9E21-4B14-B71E-E3CB8C182400}" type="datetimeFigureOut">
              <a:rPr lang="en-GB" smtClean="0"/>
              <a:t>15/05/2018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66247870-C123-49CB-80E2-9120779CDFB8}" type="slidenum">
              <a:rPr lang="en-GB" smtClean="0"/>
              <a:t>‹#›</a:t>
            </a:fld>
            <a:endParaRPr lang="en-GB"/>
          </a:p>
        </p:txBody>
      </p:sp>
    </p:spTree>
    <p:extLst>
      <p:ext uri="{BB962C8B-B14F-4D97-AF65-F5344CB8AC3E}">
        <p14:creationId xmlns:p14="http://schemas.microsoft.com/office/powerpoint/2010/main" val="3258286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woTxTwoObj" preserve="1">
  <p:cSld name="1_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1401840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20.xml"/><Relationship Id="rId2" Type="http://schemas.openxmlformats.org/officeDocument/2006/relationships/slideLayout" Target="../slideLayouts/slideLayout19.xml"/><Relationship Id="rId1" Type="http://schemas.openxmlformats.org/officeDocument/2006/relationships/slideLayout" Target="../slideLayouts/slideLayout18.xml"/><Relationship Id="rId5" Type="http://schemas.openxmlformats.org/officeDocument/2006/relationships/image" Target="../media/image1.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AB0FEEF-9E21-4B14-B71E-E3CB8C182400}" type="datetimeFigureOut">
              <a:rPr lang="en-GB" smtClean="0"/>
              <a:t>15/05/2018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6247870-C123-49CB-80E2-9120779CDFB8}" type="slidenum">
              <a:rPr lang="en-GB" smtClean="0"/>
              <a:t>‹#›</a:t>
            </a:fld>
            <a:endParaRPr lang="en-GB"/>
          </a:p>
        </p:txBody>
      </p:sp>
    </p:spTree>
    <p:extLst>
      <p:ext uri="{BB962C8B-B14F-4D97-AF65-F5344CB8AC3E}">
        <p14:creationId xmlns:p14="http://schemas.microsoft.com/office/powerpoint/2010/main" val="2932570494"/>
      </p:ext>
    </p:extLst>
  </p:cSld>
  <p:clrMap bg1="lt1" tx1="dk1" bg2="lt2" tx2="dk2" accent1="accent1" accent2="accent2" accent3="accent3" accent4="accent4" accent5="accent5" accent6="accent6" hlink="hlink" folHlink="folHlink"/>
  <p:sldLayoutIdLst>
    <p:sldLayoutId id="2147483649" r:id="rId1"/>
    <p:sldLayoutId id="2147483660" r:id="rId2"/>
    <p:sldLayoutId id="2147483650" r:id="rId3"/>
    <p:sldLayoutId id="2147483651" r:id="rId4"/>
    <p:sldLayoutId id="2147483652" r:id="rId5"/>
    <p:sldLayoutId id="2147483653" r:id="rId6"/>
    <p:sldLayoutId id="2147483654" r:id="rId7"/>
    <p:sldLayoutId id="2147483662" r:id="rId8"/>
    <p:sldLayoutId id="2147483661" r:id="rId9"/>
    <p:sldLayoutId id="2147483664" r:id="rId10"/>
    <p:sldLayoutId id="2147483663" r:id="rId11"/>
    <p:sldLayoutId id="2147483655" r:id="rId12"/>
    <p:sldLayoutId id="2147483665" r:id="rId13"/>
    <p:sldLayoutId id="2147483656" r:id="rId14"/>
    <p:sldLayoutId id="2147483657" r:id="rId15"/>
    <p:sldLayoutId id="2147483658" r:id="rId16"/>
    <p:sldLayoutId id="2147483659" r:id="rId17"/>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prstClr val="white"/>
                </a:solidFill>
              </a:rPr>
              <a:pPr eaLnBrk="1" hangingPunct="1"/>
              <a:t>‹#›</a:t>
            </a:fld>
            <a:endParaRPr lang="en-US" sz="1600">
              <a:solidFill>
                <a:prstClr val="white"/>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solidFill>
                  <a:prstClr val="black"/>
                </a:solidFill>
                <a:cs typeface="Calibri" pitchFamily="34" charset="0"/>
                <a:sym typeface="Calibri" pitchFamily="34" charset="0"/>
              </a:endParaRPr>
            </a:p>
          </p:txBody>
        </p:sp>
        <p:pic>
          <p:nvPicPr>
            <p:cNvPr id="1036" name="image1.png"/>
            <p:cNvPicPr>
              <a:picLocks noChangeAspect="1" noChangeArrowheads="1"/>
            </p:cNvPicPr>
            <p:nvPr/>
          </p:nvPicPr>
          <p:blipFill>
            <a:blip r:embed="rId5"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prstClr val="white"/>
                </a:solidFill>
                <a:latin typeface="Arial Narrow" pitchFamily="34" charset="0"/>
              </a:rPr>
              <a:t>Rapid Response Teams Training</a:t>
            </a:r>
            <a:endParaRPr lang="en-GB" sz="1200">
              <a:solidFill>
                <a:prstClr val="white"/>
              </a:solidFill>
              <a:latin typeface="Arial Narrow" pitchFamily="34" charset="0"/>
            </a:endParaRPr>
          </a:p>
        </p:txBody>
      </p:sp>
    </p:spTree>
    <p:extLst>
      <p:ext uri="{BB962C8B-B14F-4D97-AF65-F5344CB8AC3E}">
        <p14:creationId xmlns:p14="http://schemas.microsoft.com/office/powerpoint/2010/main" val="817970177"/>
      </p:ext>
    </p:extLst>
  </p:cSld>
  <p:clrMap bg1="lt1" tx1="dk1" bg2="lt2" tx2="dk2" accent1="accent1" accent2="accent2" accent3="accent3" accent4="accent4" accent5="accent5" accent6="accent6" hlink="hlink" folHlink="folHlink"/>
  <p:sldLayoutIdLst>
    <p:sldLayoutId id="2147483667" r:id="rId1"/>
    <p:sldLayoutId id="2147483668" r:id="rId2"/>
    <p:sldLayoutId id="2147483669" r:id="rId3"/>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7.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20.xml"/><Relationship Id="rId4" Type="http://schemas.openxmlformats.org/officeDocument/2006/relationships/hyperlink" Target="mailto:ihrhrt@who.int"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ctrTitle"/>
          </p:nvPr>
        </p:nvSpPr>
        <p:spPr>
          <a:xfrm>
            <a:off x="3635896" y="84138"/>
            <a:ext cx="5474767" cy="1752600"/>
          </a:xfrm>
        </p:spPr>
        <p:txBody>
          <a:bodyPr>
            <a:normAutofit/>
          </a:bodyPr>
          <a:lstStyle/>
          <a:p>
            <a:pPr algn="r" eaLnBrk="1" hangingPunct="1"/>
            <a:r>
              <a:rPr lang="en-US" altLang="en-US" sz="3200" b="1" dirty="0">
                <a:solidFill>
                  <a:srgbClr val="002060"/>
                </a:solidFill>
                <a:latin typeface="Arial" panose="020B0604020202020204" pitchFamily="34" charset="0"/>
                <a:cs typeface="Arial" panose="020B0604020202020204" pitchFamily="34" charset="0"/>
              </a:rPr>
              <a:t>Rapid Response Teams </a:t>
            </a:r>
            <a:r>
              <a:rPr lang="en-US" altLang="en-US" sz="3200" b="1" dirty="0">
                <a:solidFill>
                  <a:srgbClr val="0070C0"/>
                </a:solidFill>
                <a:latin typeface="Arial" panose="020B0604020202020204" pitchFamily="34" charset="0"/>
                <a:cs typeface="Arial" panose="020B0604020202020204" pitchFamily="34" charset="0"/>
              </a:rPr>
              <a:t>Training</a:t>
            </a:r>
          </a:p>
        </p:txBody>
      </p:sp>
      <p:sp>
        <p:nvSpPr>
          <p:cNvPr id="15363" name="Subtitle 2"/>
          <p:cNvSpPr>
            <a:spLocks noGrp="1"/>
          </p:cNvSpPr>
          <p:nvPr>
            <p:ph type="subTitle" idx="1"/>
          </p:nvPr>
        </p:nvSpPr>
        <p:spPr>
          <a:xfrm>
            <a:off x="35496" y="4437112"/>
            <a:ext cx="8964488" cy="1689720"/>
          </a:xfrm>
          <a:solidFill>
            <a:schemeClr val="bg1"/>
          </a:solidFill>
        </p:spPr>
        <p:txBody>
          <a:bodyPr>
            <a:noAutofit/>
          </a:bodyPr>
          <a:lstStyle/>
          <a:p>
            <a:pPr algn="l"/>
            <a:r>
              <a:rPr lang="en-US" altLang="en-US" b="1" dirty="0">
                <a:solidFill>
                  <a:srgbClr val="002060"/>
                </a:solidFill>
                <a:latin typeface="Arial" panose="020B0604020202020204" pitchFamily="34" charset="0"/>
                <a:cs typeface="Arial" panose="020B0604020202020204" pitchFamily="34" charset="0"/>
              </a:rPr>
              <a:t>A4.1 RRT key deliverables: situation/mission report (SITREP) and investigation report</a:t>
            </a:r>
          </a:p>
          <a:p>
            <a:pPr algn="l"/>
            <a:r>
              <a:rPr lang="en-US" altLang="en-US" sz="2000" b="1" dirty="0">
                <a:solidFill>
                  <a:srgbClr val="002060"/>
                </a:solidFill>
                <a:latin typeface="Arial" panose="020B0604020202020204" pitchFamily="34" charset="0"/>
                <a:cs typeface="Arial" panose="020B0604020202020204" pitchFamily="34" charset="0"/>
              </a:rPr>
              <a:t>Duration: 60’</a:t>
            </a:r>
            <a:br>
              <a:rPr lang="en-US" altLang="en-US" b="1" dirty="0">
                <a:solidFill>
                  <a:srgbClr val="002060"/>
                </a:solidFill>
                <a:latin typeface="Arial" panose="020B0604020202020204" pitchFamily="34" charset="0"/>
                <a:cs typeface="Arial" panose="020B0604020202020204" pitchFamily="34" charset="0"/>
              </a:rPr>
            </a:br>
            <a:endParaRPr lang="en-US" altLang="en-US" b="1" dirty="0">
              <a:solidFill>
                <a:srgbClr val="002060"/>
              </a:solidFill>
              <a:latin typeface="Arial" panose="020B0604020202020204" pitchFamily="34" charset="0"/>
              <a:cs typeface="Arial" panose="020B0604020202020204" pitchFamily="34" charset="0"/>
            </a:endParaRPr>
          </a:p>
        </p:txBody>
      </p:sp>
      <p:sp>
        <p:nvSpPr>
          <p:cNvPr id="2" name="TextBox 1">
            <a:extLst>
              <a:ext uri="{FF2B5EF4-FFF2-40B4-BE49-F238E27FC236}">
                <a16:creationId xmlns:a16="http://schemas.microsoft.com/office/drawing/2014/main" id="{AA61BB13-A9C1-4AE7-8E94-4F9BF07EA1DC}"/>
              </a:ext>
            </a:extLst>
          </p:cNvPr>
          <p:cNvSpPr txBox="1"/>
          <p:nvPr/>
        </p:nvSpPr>
        <p:spPr>
          <a:xfrm>
            <a:off x="35496" y="6381328"/>
            <a:ext cx="2105256" cy="369332"/>
          </a:xfrm>
          <a:prstGeom prst="rect">
            <a:avLst/>
          </a:prstGeom>
          <a:noFill/>
        </p:spPr>
        <p:txBody>
          <a:bodyPr wrap="none" rtlCol="0">
            <a:spAutoFit/>
          </a:bodyPr>
          <a:lstStyle/>
          <a:p>
            <a:r>
              <a:rPr lang="fr-FR" dirty="0">
                <a:solidFill>
                  <a:srgbClr val="002060"/>
                </a:solidFill>
              </a:rPr>
              <a:t>Update: 15/05/2018</a:t>
            </a:r>
            <a:endParaRPr lang="en-US" dirty="0">
              <a:solidFill>
                <a:srgbClr val="002060"/>
              </a:solidFill>
            </a:endParaRPr>
          </a:p>
        </p:txBody>
      </p:sp>
    </p:spTree>
    <p:extLst>
      <p:ext uri="{BB962C8B-B14F-4D97-AF65-F5344CB8AC3E}">
        <p14:creationId xmlns:p14="http://schemas.microsoft.com/office/powerpoint/2010/main" val="401040986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p:cNvSpPr txBox="1"/>
          <p:nvPr/>
        </p:nvSpPr>
        <p:spPr>
          <a:xfrm>
            <a:off x="2555776" y="404664"/>
            <a:ext cx="4519186" cy="646331"/>
          </a:xfrm>
          <a:prstGeom prst="rect">
            <a:avLst/>
          </a:prstGeom>
          <a:noFill/>
        </p:spPr>
        <p:txBody>
          <a:bodyPr wrap="none" rtlCol="0">
            <a:spAutoFit/>
          </a:bodyPr>
          <a:lstStyle/>
          <a:p>
            <a:r>
              <a:rPr lang="fr-FR" sz="3600" b="1" dirty="0">
                <a:solidFill>
                  <a:srgbClr val="002060"/>
                </a:solidFill>
                <a:latin typeface="Arial" panose="020B0604020202020204" pitchFamily="34" charset="0"/>
                <a:cs typeface="Arial" panose="020B0604020202020204" pitchFamily="34" charset="0"/>
              </a:rPr>
              <a:t>Learning objectives</a:t>
            </a:r>
            <a:endParaRPr lang="en-GB" sz="3600" b="1" dirty="0">
              <a:solidFill>
                <a:srgbClr val="002060"/>
              </a:solidFill>
              <a:latin typeface="Arial" panose="020B0604020202020204" pitchFamily="34" charset="0"/>
              <a:cs typeface="Arial" panose="020B0604020202020204" pitchFamily="34" charset="0"/>
            </a:endParaRPr>
          </a:p>
        </p:txBody>
      </p:sp>
      <p:sp>
        <p:nvSpPr>
          <p:cNvPr id="3" name="TextBox 2"/>
          <p:cNvSpPr txBox="1"/>
          <p:nvPr/>
        </p:nvSpPr>
        <p:spPr>
          <a:xfrm>
            <a:off x="467544" y="1340768"/>
            <a:ext cx="8208912" cy="3108543"/>
          </a:xfrm>
          <a:prstGeom prst="rect">
            <a:avLst/>
          </a:prstGeom>
          <a:noFill/>
        </p:spPr>
        <p:txBody>
          <a:bodyPr wrap="square" rtlCol="0">
            <a:spAutoFit/>
          </a:bodyPr>
          <a:lstStyle/>
          <a:p>
            <a:r>
              <a:rPr lang="en-US" sz="2800" dirty="0">
                <a:solidFill>
                  <a:srgbClr val="002060"/>
                </a:solidFill>
              </a:rPr>
              <a:t>At the end of this activity you should be able to:</a:t>
            </a:r>
          </a:p>
          <a:p>
            <a:endParaRPr lang="en-US" sz="2800" dirty="0">
              <a:solidFill>
                <a:srgbClr val="002060"/>
              </a:solidFill>
            </a:endParaRPr>
          </a:p>
          <a:p>
            <a:pPr marL="457200" indent="-457200">
              <a:buFont typeface="Arial" panose="020B0604020202020204" pitchFamily="34" charset="0"/>
              <a:buChar char="•"/>
            </a:pPr>
            <a:r>
              <a:rPr lang="en-US" sz="2800" dirty="0">
                <a:solidFill>
                  <a:srgbClr val="002060"/>
                </a:solidFill>
              </a:rPr>
              <a:t>Identify key areas of information that should be included in a </a:t>
            </a:r>
            <a:r>
              <a:rPr lang="en-US" sz="2800" u="sng" dirty="0">
                <a:solidFill>
                  <a:srgbClr val="0070C0"/>
                </a:solidFill>
              </a:rPr>
              <a:t>field</a:t>
            </a:r>
            <a:r>
              <a:rPr lang="en-US" sz="2800" dirty="0">
                <a:solidFill>
                  <a:srgbClr val="002060"/>
                </a:solidFill>
              </a:rPr>
              <a:t> SITREP.</a:t>
            </a:r>
          </a:p>
          <a:p>
            <a:endParaRPr lang="en-US" sz="2800" dirty="0">
              <a:solidFill>
                <a:srgbClr val="002060"/>
              </a:solidFill>
            </a:endParaRPr>
          </a:p>
          <a:p>
            <a:pPr marL="457200" indent="-457200">
              <a:buFont typeface="Arial" panose="020B0604020202020204" pitchFamily="34" charset="0"/>
              <a:buChar char="•"/>
            </a:pPr>
            <a:r>
              <a:rPr lang="en-US" sz="2800" dirty="0">
                <a:solidFill>
                  <a:srgbClr val="002060"/>
                </a:solidFill>
              </a:rPr>
              <a:t>Identify key areas of information that should be included in an investigation report.</a:t>
            </a:r>
          </a:p>
        </p:txBody>
      </p:sp>
    </p:spTree>
    <p:extLst>
      <p:ext uri="{BB962C8B-B14F-4D97-AF65-F5344CB8AC3E}">
        <p14:creationId xmlns:p14="http://schemas.microsoft.com/office/powerpoint/2010/main" val="318046758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r-FR" sz="3600" b="1" dirty="0">
                <a:solidFill>
                  <a:srgbClr val="002060"/>
                </a:solidFill>
              </a:rPr>
              <a:t>Instructions</a:t>
            </a:r>
            <a:endParaRPr lang="en-GB" sz="3600" b="1" dirty="0">
              <a:solidFill>
                <a:srgbClr val="002060"/>
              </a:solidFill>
            </a:endParaRPr>
          </a:p>
        </p:txBody>
      </p:sp>
      <p:sp>
        <p:nvSpPr>
          <p:cNvPr id="3" name="Subtitle 2"/>
          <p:cNvSpPr>
            <a:spLocks noGrp="1"/>
          </p:cNvSpPr>
          <p:nvPr>
            <p:ph idx="4294967295"/>
          </p:nvPr>
        </p:nvSpPr>
        <p:spPr>
          <a:xfrm>
            <a:off x="467544" y="1268760"/>
            <a:ext cx="8229600" cy="4525963"/>
          </a:xfrm>
        </p:spPr>
        <p:txBody>
          <a:bodyPr/>
          <a:lstStyle/>
          <a:p>
            <a:pPr marL="0" indent="0">
              <a:buNone/>
            </a:pPr>
            <a:r>
              <a:rPr lang="en-US" sz="2800" dirty="0">
                <a:solidFill>
                  <a:srgbClr val="002060"/>
                </a:solidFill>
              </a:rPr>
              <a:t>GROUP EXERCISE (4 groups)</a:t>
            </a:r>
          </a:p>
          <a:p>
            <a:pPr marL="0" indent="0">
              <a:buNone/>
            </a:pPr>
            <a:endParaRPr lang="en-US" sz="2800" dirty="0">
              <a:solidFill>
                <a:srgbClr val="002060"/>
              </a:solidFill>
            </a:endParaRPr>
          </a:p>
          <a:p>
            <a:pPr marL="0" indent="0">
              <a:buNone/>
            </a:pPr>
            <a:r>
              <a:rPr lang="en-US" sz="2800" dirty="0">
                <a:solidFill>
                  <a:srgbClr val="002060"/>
                </a:solidFill>
              </a:rPr>
              <a:t>1/ Two groups are given a SITREP; the other two groups are given an investigation report. </a:t>
            </a:r>
          </a:p>
          <a:p>
            <a:pPr marL="0" indent="0">
              <a:buNone/>
            </a:pPr>
            <a:endParaRPr lang="en-US" sz="2800" dirty="0">
              <a:solidFill>
                <a:srgbClr val="002060"/>
              </a:solidFill>
            </a:endParaRPr>
          </a:p>
          <a:p>
            <a:pPr marL="0" indent="0">
              <a:buNone/>
            </a:pPr>
            <a:r>
              <a:rPr lang="en-US" sz="2800" dirty="0">
                <a:solidFill>
                  <a:srgbClr val="002060"/>
                </a:solidFill>
              </a:rPr>
              <a:t>2/ Each group should analyze the reports and critique the format, content, length, etc. </a:t>
            </a:r>
          </a:p>
          <a:p>
            <a:pPr marL="0" indent="0">
              <a:buNone/>
            </a:pPr>
            <a:endParaRPr lang="en-US" sz="2800" dirty="0">
              <a:solidFill>
                <a:srgbClr val="002060"/>
              </a:solidFill>
            </a:endParaRPr>
          </a:p>
          <a:p>
            <a:pPr marL="0" indent="0">
              <a:buNone/>
            </a:pPr>
            <a:r>
              <a:rPr lang="en-US" sz="2800" dirty="0">
                <a:solidFill>
                  <a:srgbClr val="002060"/>
                </a:solidFill>
              </a:rPr>
              <a:t>3/ Complete the critique table for each document. </a:t>
            </a:r>
          </a:p>
        </p:txBody>
      </p:sp>
    </p:spTree>
    <p:extLst>
      <p:ext uri="{BB962C8B-B14F-4D97-AF65-F5344CB8AC3E}">
        <p14:creationId xmlns:p14="http://schemas.microsoft.com/office/powerpoint/2010/main" val="81014889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1"/>
          <p:cNvSpPr>
            <a:spLocks noGrp="1"/>
          </p:cNvSpPr>
          <p:nvPr>
            <p:ph type="title"/>
          </p:nvPr>
        </p:nvSpPr>
        <p:spPr>
          <a:xfrm>
            <a:off x="457200" y="274638"/>
            <a:ext cx="8229600" cy="1143000"/>
          </a:xfrm>
        </p:spPr>
        <p:txBody>
          <a:bodyPr>
            <a:normAutofit/>
          </a:bodyPr>
          <a:lstStyle/>
          <a:p>
            <a:r>
              <a:rPr lang="en-US" sz="3600" b="1" dirty="0">
                <a:solidFill>
                  <a:srgbClr val="002060"/>
                </a:solidFill>
              </a:rPr>
              <a:t>Debriefing: SITREP Example</a:t>
            </a:r>
          </a:p>
        </p:txBody>
      </p:sp>
      <p:sp>
        <p:nvSpPr>
          <p:cNvPr id="5" name="Subtitle 2"/>
          <p:cNvSpPr txBox="1">
            <a:spLocks/>
          </p:cNvSpPr>
          <p:nvPr/>
        </p:nvSpPr>
        <p:spPr bwMode="auto">
          <a:xfrm>
            <a:off x="467544" y="126876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spcBef>
                <a:spcPts val="0"/>
              </a:spcBef>
              <a:buNone/>
            </a:pPr>
            <a:r>
              <a:rPr lang="en-US" sz="1400" i="1" dirty="0">
                <a:solidFill>
                  <a:srgbClr val="002060"/>
                </a:solidFill>
              </a:rPr>
              <a:t>Based on the samples (A4.1a &amp; A4.1b)</a:t>
            </a:r>
          </a:p>
          <a:p>
            <a:pPr marL="0" indent="0">
              <a:spcBef>
                <a:spcPts val="0"/>
              </a:spcBef>
              <a:buNone/>
            </a:pPr>
            <a:endParaRPr lang="en-US" sz="1400" dirty="0">
              <a:solidFill>
                <a:srgbClr val="002060"/>
              </a:solidFill>
            </a:endParaRPr>
          </a:p>
          <a:p>
            <a:pPr marL="0" indent="0">
              <a:spcBef>
                <a:spcPts val="0"/>
              </a:spcBef>
              <a:buFont typeface="Arial" charset="0"/>
              <a:buNone/>
            </a:pPr>
            <a:r>
              <a:rPr lang="en-US" sz="1600" b="1" u="sng" dirty="0">
                <a:solidFill>
                  <a:srgbClr val="002060"/>
                </a:solidFill>
              </a:rPr>
              <a:t>Required Areas of the Situation Report</a:t>
            </a:r>
          </a:p>
          <a:p>
            <a:pPr marL="0" indent="0">
              <a:spcBef>
                <a:spcPts val="0"/>
              </a:spcBef>
              <a:buFont typeface="Arial" charset="0"/>
              <a:buNone/>
            </a:pPr>
            <a:endParaRPr lang="en-US" sz="1600" dirty="0">
              <a:solidFill>
                <a:srgbClr val="002060"/>
              </a:solidFill>
            </a:endParaRPr>
          </a:p>
          <a:p>
            <a:pPr>
              <a:spcBef>
                <a:spcPts val="0"/>
              </a:spcBef>
            </a:pPr>
            <a:r>
              <a:rPr lang="en-US" sz="1600" dirty="0">
                <a:solidFill>
                  <a:srgbClr val="002060"/>
                </a:solidFill>
              </a:rPr>
              <a:t>Data/Time</a:t>
            </a:r>
          </a:p>
          <a:p>
            <a:pPr>
              <a:spcBef>
                <a:spcPts val="0"/>
              </a:spcBef>
            </a:pPr>
            <a:r>
              <a:rPr lang="en-US" sz="1600" dirty="0">
                <a:solidFill>
                  <a:srgbClr val="002060"/>
                </a:solidFill>
              </a:rPr>
              <a:t>Places/Affected Areas</a:t>
            </a:r>
          </a:p>
          <a:p>
            <a:pPr>
              <a:spcBef>
                <a:spcPts val="0"/>
              </a:spcBef>
            </a:pPr>
            <a:r>
              <a:rPr lang="en-US" sz="1600" dirty="0">
                <a:solidFill>
                  <a:srgbClr val="002060"/>
                </a:solidFill>
              </a:rPr>
              <a:t>Summary</a:t>
            </a:r>
          </a:p>
          <a:p>
            <a:pPr>
              <a:spcBef>
                <a:spcPts val="0"/>
              </a:spcBef>
            </a:pPr>
            <a:r>
              <a:rPr lang="en-US" sz="1600" dirty="0">
                <a:solidFill>
                  <a:srgbClr val="002060"/>
                </a:solidFill>
              </a:rPr>
              <a:t>Epidemiologic Situation</a:t>
            </a:r>
          </a:p>
          <a:p>
            <a:pPr>
              <a:spcBef>
                <a:spcPts val="0"/>
              </a:spcBef>
            </a:pPr>
            <a:r>
              <a:rPr lang="en-US" sz="1600" dirty="0">
                <a:solidFill>
                  <a:srgbClr val="002060"/>
                </a:solidFill>
              </a:rPr>
              <a:t>Actions Undertaken</a:t>
            </a:r>
          </a:p>
          <a:p>
            <a:pPr>
              <a:spcBef>
                <a:spcPts val="0"/>
              </a:spcBef>
            </a:pPr>
            <a:r>
              <a:rPr lang="en-US" sz="1600" dirty="0">
                <a:solidFill>
                  <a:srgbClr val="002060"/>
                </a:solidFill>
              </a:rPr>
              <a:t>Contacts and Coordination</a:t>
            </a:r>
          </a:p>
          <a:p>
            <a:pPr>
              <a:spcBef>
                <a:spcPts val="0"/>
              </a:spcBef>
            </a:pPr>
            <a:r>
              <a:rPr lang="en-US" sz="1600" dirty="0">
                <a:solidFill>
                  <a:srgbClr val="002060"/>
                </a:solidFill>
              </a:rPr>
              <a:t>Challenges/Obstacles</a:t>
            </a:r>
          </a:p>
          <a:p>
            <a:pPr>
              <a:spcBef>
                <a:spcPts val="0"/>
              </a:spcBef>
            </a:pPr>
            <a:r>
              <a:rPr lang="en-US" sz="1600" dirty="0">
                <a:solidFill>
                  <a:srgbClr val="002060"/>
                </a:solidFill>
              </a:rPr>
              <a:t>Recommended Actions</a:t>
            </a:r>
          </a:p>
          <a:p>
            <a:pPr>
              <a:spcBef>
                <a:spcPts val="0"/>
              </a:spcBef>
            </a:pPr>
            <a:r>
              <a:rPr lang="en-US" sz="1600" dirty="0">
                <a:solidFill>
                  <a:srgbClr val="002060"/>
                </a:solidFill>
              </a:rPr>
              <a:t>Changes in Resource Needs (including staff)</a:t>
            </a:r>
          </a:p>
        </p:txBody>
      </p:sp>
    </p:spTree>
    <p:extLst>
      <p:ext uri="{BB962C8B-B14F-4D97-AF65-F5344CB8AC3E}">
        <p14:creationId xmlns:p14="http://schemas.microsoft.com/office/powerpoint/2010/main" val="336960924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1"/>
          <p:cNvSpPr>
            <a:spLocks noGrp="1"/>
          </p:cNvSpPr>
          <p:nvPr>
            <p:ph type="title"/>
          </p:nvPr>
        </p:nvSpPr>
        <p:spPr>
          <a:xfrm>
            <a:off x="457200" y="274638"/>
            <a:ext cx="8229600" cy="1143000"/>
          </a:xfrm>
        </p:spPr>
        <p:txBody>
          <a:bodyPr>
            <a:noAutofit/>
          </a:bodyPr>
          <a:lstStyle/>
          <a:p>
            <a:r>
              <a:rPr lang="fr-FR" sz="3600" b="1" dirty="0">
                <a:solidFill>
                  <a:srgbClr val="002060"/>
                </a:solidFill>
              </a:rPr>
              <a:t>Debriefing: Investigation Report</a:t>
            </a:r>
            <a:endParaRPr lang="en-GB" sz="3600" b="1" dirty="0">
              <a:solidFill>
                <a:srgbClr val="002060"/>
              </a:solidFill>
            </a:endParaRPr>
          </a:p>
        </p:txBody>
      </p:sp>
      <p:sp>
        <p:nvSpPr>
          <p:cNvPr id="5" name="Subtitle 2"/>
          <p:cNvSpPr txBox="1">
            <a:spLocks/>
          </p:cNvSpPr>
          <p:nvPr/>
        </p:nvSpPr>
        <p:spPr bwMode="auto">
          <a:xfrm>
            <a:off x="467544" y="126876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spcBef>
                <a:spcPts val="0"/>
              </a:spcBef>
              <a:buNone/>
            </a:pPr>
            <a:r>
              <a:rPr lang="en-US" sz="1400" i="1" dirty="0">
                <a:solidFill>
                  <a:srgbClr val="002060"/>
                </a:solidFill>
              </a:rPr>
              <a:t>Based on the samples (A4.1c &amp; A4.1d)</a:t>
            </a:r>
          </a:p>
          <a:p>
            <a:pPr marL="0" indent="0">
              <a:spcBef>
                <a:spcPts val="0"/>
              </a:spcBef>
              <a:buNone/>
            </a:pPr>
            <a:endParaRPr lang="en-US" sz="1400" dirty="0">
              <a:solidFill>
                <a:srgbClr val="002060"/>
              </a:solidFill>
            </a:endParaRPr>
          </a:p>
          <a:p>
            <a:pPr marL="0" indent="0">
              <a:spcBef>
                <a:spcPts val="0"/>
              </a:spcBef>
              <a:buFont typeface="Arial" charset="0"/>
              <a:buNone/>
            </a:pPr>
            <a:r>
              <a:rPr lang="en-US" sz="1600" b="1" u="sng" dirty="0">
                <a:solidFill>
                  <a:srgbClr val="002060"/>
                </a:solidFill>
              </a:rPr>
              <a:t>Required Areas of the Investigation Report</a:t>
            </a:r>
          </a:p>
          <a:p>
            <a:pPr marL="0" indent="0">
              <a:spcBef>
                <a:spcPts val="0"/>
              </a:spcBef>
              <a:buFont typeface="Arial" charset="0"/>
              <a:buNone/>
            </a:pPr>
            <a:endParaRPr lang="en-US" sz="1600" dirty="0">
              <a:solidFill>
                <a:srgbClr val="002060"/>
              </a:solidFill>
            </a:endParaRPr>
          </a:p>
          <a:p>
            <a:pPr marL="0" indent="0">
              <a:spcBef>
                <a:spcPts val="0"/>
              </a:spcBef>
              <a:buFont typeface="Arial" charset="0"/>
              <a:buNone/>
            </a:pPr>
            <a:r>
              <a:rPr lang="en-US" sz="1600" dirty="0">
                <a:solidFill>
                  <a:srgbClr val="002060"/>
                </a:solidFill>
              </a:rPr>
              <a:t>Title/Description (disease/affections under investigation)</a:t>
            </a:r>
          </a:p>
          <a:p>
            <a:pPr marL="0" indent="0">
              <a:spcBef>
                <a:spcPts val="0"/>
              </a:spcBef>
              <a:buNone/>
            </a:pPr>
            <a:r>
              <a:rPr lang="en-US" sz="1600" dirty="0">
                <a:solidFill>
                  <a:srgbClr val="002060"/>
                </a:solidFill>
              </a:rPr>
              <a:t>Period/Location (Villages, Neighborhoods, District, Province)</a:t>
            </a:r>
          </a:p>
          <a:p>
            <a:pPr marL="0" indent="0">
              <a:spcBef>
                <a:spcPts val="0"/>
              </a:spcBef>
              <a:buNone/>
            </a:pPr>
            <a:r>
              <a:rPr lang="en-US" sz="1600" dirty="0">
                <a:solidFill>
                  <a:srgbClr val="002060"/>
                </a:solidFill>
              </a:rPr>
              <a:t>Executive Summary</a:t>
            </a:r>
          </a:p>
          <a:p>
            <a:pPr marL="0" indent="0">
              <a:spcBef>
                <a:spcPts val="0"/>
              </a:spcBef>
              <a:buFont typeface="Arial" charset="0"/>
              <a:buNone/>
            </a:pPr>
            <a:endParaRPr lang="en-US" sz="1600" dirty="0">
              <a:solidFill>
                <a:srgbClr val="002060"/>
              </a:solidFill>
            </a:endParaRPr>
          </a:p>
          <a:p>
            <a:pPr marL="400050" indent="-400050">
              <a:spcBef>
                <a:spcPts val="0"/>
              </a:spcBef>
              <a:buFont typeface="Arial" charset="0"/>
              <a:buAutoNum type="romanUcPeriod"/>
            </a:pPr>
            <a:r>
              <a:rPr lang="en-US" sz="1600" dirty="0">
                <a:solidFill>
                  <a:srgbClr val="002060"/>
                </a:solidFill>
              </a:rPr>
              <a:t>Introduction</a:t>
            </a:r>
          </a:p>
          <a:p>
            <a:pPr marL="400050" indent="-400050">
              <a:spcBef>
                <a:spcPts val="0"/>
              </a:spcBef>
              <a:buFont typeface="Arial" charset="0"/>
              <a:buAutoNum type="romanUcPeriod"/>
            </a:pPr>
            <a:r>
              <a:rPr lang="en-US" sz="1600" dirty="0">
                <a:solidFill>
                  <a:srgbClr val="002060"/>
                </a:solidFill>
              </a:rPr>
              <a:t>Methods</a:t>
            </a:r>
          </a:p>
          <a:p>
            <a:pPr marL="400050" indent="-400050">
              <a:spcBef>
                <a:spcPts val="0"/>
              </a:spcBef>
              <a:buFont typeface="Arial" charset="0"/>
              <a:buAutoNum type="romanUcPeriod"/>
            </a:pPr>
            <a:r>
              <a:rPr lang="en-US" sz="1600" dirty="0">
                <a:solidFill>
                  <a:srgbClr val="002060"/>
                </a:solidFill>
              </a:rPr>
              <a:t>Results</a:t>
            </a:r>
          </a:p>
          <a:p>
            <a:pPr marL="400050" indent="-400050">
              <a:spcBef>
                <a:spcPts val="0"/>
              </a:spcBef>
              <a:buFont typeface="Arial" charset="0"/>
              <a:buAutoNum type="romanUcPeriod"/>
            </a:pPr>
            <a:r>
              <a:rPr lang="en-US" sz="1600" dirty="0">
                <a:solidFill>
                  <a:srgbClr val="002060"/>
                </a:solidFill>
              </a:rPr>
              <a:t>Self-assessment of the readiness and quality of the preparation, detection, investigation and response to the outbreak</a:t>
            </a:r>
          </a:p>
          <a:p>
            <a:pPr marL="400050" indent="-400050">
              <a:spcBef>
                <a:spcPts val="0"/>
              </a:spcBef>
              <a:buFont typeface="Arial" charset="0"/>
              <a:buAutoNum type="romanUcPeriod"/>
            </a:pPr>
            <a:r>
              <a:rPr lang="en-US" sz="1600" dirty="0">
                <a:solidFill>
                  <a:srgbClr val="002060"/>
                </a:solidFill>
              </a:rPr>
              <a:t>Assessment of other aspects of the response</a:t>
            </a:r>
          </a:p>
          <a:p>
            <a:pPr marL="400050" indent="-400050">
              <a:spcBef>
                <a:spcPts val="0"/>
              </a:spcBef>
              <a:buFont typeface="Arial" charset="0"/>
              <a:buAutoNum type="romanUcPeriod"/>
            </a:pPr>
            <a:r>
              <a:rPr lang="en-US" sz="1600" dirty="0">
                <a:solidFill>
                  <a:srgbClr val="002060"/>
                </a:solidFill>
              </a:rPr>
              <a:t>Interpretations, discussion and conclusions</a:t>
            </a:r>
          </a:p>
          <a:p>
            <a:pPr marL="400050" indent="-400050">
              <a:spcBef>
                <a:spcPts val="0"/>
              </a:spcBef>
              <a:buFont typeface="Arial" charset="0"/>
              <a:buAutoNum type="romanUcPeriod"/>
            </a:pPr>
            <a:r>
              <a:rPr lang="en-US" sz="1600" dirty="0">
                <a:solidFill>
                  <a:srgbClr val="002060"/>
                </a:solidFill>
              </a:rPr>
              <a:t>Recommended public health actions</a:t>
            </a:r>
          </a:p>
        </p:txBody>
      </p:sp>
    </p:spTree>
    <p:extLst>
      <p:ext uri="{BB962C8B-B14F-4D97-AF65-F5344CB8AC3E}">
        <p14:creationId xmlns:p14="http://schemas.microsoft.com/office/powerpoint/2010/main" val="201469356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sz="3600" b="1" dirty="0">
                <a:solidFill>
                  <a:srgbClr val="FF0000"/>
                </a:solidFill>
              </a:rPr>
              <a:t>Group discussion</a:t>
            </a:r>
            <a:endParaRPr lang="en-US" sz="3600" dirty="0">
              <a:solidFill>
                <a:srgbClr val="FF0000"/>
              </a:solidFill>
            </a:endParaRPr>
          </a:p>
        </p:txBody>
      </p:sp>
      <p:sp>
        <p:nvSpPr>
          <p:cNvPr id="3" name="Content Placeholder 2"/>
          <p:cNvSpPr>
            <a:spLocks noGrp="1"/>
          </p:cNvSpPr>
          <p:nvPr>
            <p:ph idx="1"/>
          </p:nvPr>
        </p:nvSpPr>
        <p:spPr>
          <a:xfrm>
            <a:off x="323528" y="1484784"/>
            <a:ext cx="8496944" cy="4525963"/>
          </a:xfrm>
        </p:spPr>
        <p:txBody>
          <a:bodyPr/>
          <a:lstStyle/>
          <a:p>
            <a:pPr marL="0" indent="0" algn="ctr">
              <a:buNone/>
            </a:pPr>
            <a:r>
              <a:rPr lang="en-US" sz="2400" i="1" dirty="0">
                <a:solidFill>
                  <a:srgbClr val="FF0000"/>
                </a:solidFill>
              </a:rPr>
              <a:t>Note to facilitators:</a:t>
            </a:r>
          </a:p>
          <a:p>
            <a:pPr marL="0" indent="0">
              <a:buNone/>
            </a:pPr>
            <a:r>
              <a:rPr lang="en-US" sz="2400" i="1" dirty="0">
                <a:solidFill>
                  <a:srgbClr val="FF0000"/>
                </a:solidFill>
              </a:rPr>
              <a:t>Replace or complement the previous slides by country tailored templates/models/guidelines, if available. Ensure you discuss:</a:t>
            </a:r>
          </a:p>
          <a:p>
            <a:r>
              <a:rPr lang="en-US" sz="2400" i="1" dirty="0">
                <a:solidFill>
                  <a:srgbClr val="FF0000"/>
                </a:solidFill>
              </a:rPr>
              <a:t>Who is responsible for writing the field SITREP and investigation report</a:t>
            </a:r>
          </a:p>
          <a:p>
            <a:r>
              <a:rPr lang="en-US" sz="2400" i="1" dirty="0">
                <a:solidFill>
                  <a:srgbClr val="FF0000"/>
                </a:solidFill>
              </a:rPr>
              <a:t>Frequency that the SITREP is expected to be completed while the team is in the field</a:t>
            </a:r>
          </a:p>
          <a:p>
            <a:r>
              <a:rPr lang="en-US" sz="2400" i="1" dirty="0">
                <a:solidFill>
                  <a:srgbClr val="FF0000"/>
                </a:solidFill>
              </a:rPr>
              <a:t>Who the SITREP and investigation report should be transmitted to and in what format (email, paper, SMS, etc.)</a:t>
            </a:r>
          </a:p>
          <a:p>
            <a:r>
              <a:rPr lang="en-US" sz="2400" i="1" dirty="0">
                <a:solidFill>
                  <a:srgbClr val="FF0000"/>
                </a:solidFill>
              </a:rPr>
              <a:t>How a field SITREP differs from a Headquarters SITREP.</a:t>
            </a:r>
          </a:p>
        </p:txBody>
      </p:sp>
    </p:spTree>
    <p:extLst>
      <p:ext uri="{BB962C8B-B14F-4D97-AF65-F5344CB8AC3E}">
        <p14:creationId xmlns:p14="http://schemas.microsoft.com/office/powerpoint/2010/main" val="31540092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103910684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sz="5400" b="1" i="1" dirty="0">
                <a:solidFill>
                  <a:srgbClr val="002060"/>
                </a:solidFill>
              </a:rPr>
              <a:t>Thank you!</a:t>
            </a:r>
          </a:p>
        </p:txBody>
      </p:sp>
    </p:spTree>
    <p:extLst>
      <p:ext uri="{BB962C8B-B14F-4D97-AF65-F5344CB8AC3E}">
        <p14:creationId xmlns:p14="http://schemas.microsoft.com/office/powerpoint/2010/main" val="20637321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9FDE593A36A6874285991743F2BE28E9" ma:contentTypeVersion="0" ma:contentTypeDescription="Create a new document." ma:contentTypeScope="" ma:versionID="c4cae042d4c79ee54905f63930fcba57">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E68ECB62-C227-4EA6-B29E-43340332D54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2.xml><?xml version="1.0" encoding="utf-8"?>
<ds:datastoreItem xmlns:ds="http://schemas.openxmlformats.org/officeDocument/2006/customXml" ds:itemID="{3971A680-2957-4E41-8556-210D2A88D7E9}">
  <ds:schemaRefs>
    <ds:schemaRef ds:uri="http://purl.org/dc/terms/"/>
    <ds:schemaRef ds:uri="http://schemas.openxmlformats.org/package/2006/metadata/core-properties"/>
    <ds:schemaRef ds:uri="http://purl.org/dc/dcmitype/"/>
    <ds:schemaRef ds:uri="http://schemas.microsoft.com/office/infopath/2007/PartnerControls"/>
    <ds:schemaRef ds:uri="http://purl.org/dc/elements/1.1/"/>
    <ds:schemaRef ds:uri="http://schemas.microsoft.com/office/2006/metadata/properties"/>
    <ds:schemaRef ds:uri="http://schemas.microsoft.com/office/2006/documentManagement/types"/>
    <ds:schemaRef ds:uri="http://www.w3.org/XML/1998/namespace"/>
  </ds:schemaRefs>
</ds:datastoreItem>
</file>

<file path=customXml/itemProps3.xml><?xml version="1.0" encoding="utf-8"?>
<ds:datastoreItem xmlns:ds="http://schemas.openxmlformats.org/officeDocument/2006/customXml" ds:itemID="{70FD961D-7092-4808-ACF2-4602F7C04EF1}">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147</TotalTime>
  <Words>420</Words>
  <Application>Microsoft Office PowerPoint</Application>
  <PresentationFormat>On-screen Show (4:3)</PresentationFormat>
  <Paragraphs>67</Paragraphs>
  <Slides>8</Slides>
  <Notes>1</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8</vt:i4>
      </vt:variant>
    </vt:vector>
  </HeadingPairs>
  <TitlesOfParts>
    <vt:vector size="13" baseType="lpstr">
      <vt:lpstr>Arial</vt:lpstr>
      <vt:lpstr>Arial Narrow</vt:lpstr>
      <vt:lpstr>Calibri</vt:lpstr>
      <vt:lpstr>Office Theme</vt:lpstr>
      <vt:lpstr>RC 59 Template EN</vt:lpstr>
      <vt:lpstr>Rapid Response Teams Training</vt:lpstr>
      <vt:lpstr>PowerPoint Presentation</vt:lpstr>
      <vt:lpstr>Instructions</vt:lpstr>
      <vt:lpstr>Debriefing: SITREP Example</vt:lpstr>
      <vt:lpstr>Debriefing: Investigation Report</vt:lpstr>
      <vt:lpstr>Group discussion</vt:lpstr>
      <vt:lpstr>Disclaimer</vt:lpstr>
      <vt:lpstr>Thank you!</vt:lpstr>
    </vt:vector>
  </TitlesOfParts>
  <Company>Microsoft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DELIVERABLE - SITREP</dc:title>
  <dc:creator>gaturukup</dc:creator>
  <cp:lastModifiedBy>GOMEZ, Paula</cp:lastModifiedBy>
  <cp:revision>31</cp:revision>
  <dcterms:created xsi:type="dcterms:W3CDTF">2015-09-25T15:24:33Z</dcterms:created>
  <dcterms:modified xsi:type="dcterms:W3CDTF">2018-05-15T15:18:13Z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0x0101009FDE593A36A6874285991743F2BE28E9</vt:lpwstr>
  </property>
  <property fmtid="{D5CDD505-2E9C-101B-9397-08002B2CF9AE}" pid="3" name="_dlc_DocIdItemGuid">
    <vt:lpwstr>1510fd8b-c2d7-4ab6-a5a3-592358af2b5f</vt:lpwstr>
  </property>
</Properties>
</file>

<file path=docProps/thumbnail.jpeg>
</file>